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7" r:id="rId2"/>
    <p:sldId id="258" r:id="rId3"/>
    <p:sldId id="303" r:id="rId4"/>
    <p:sldId id="304" r:id="rId5"/>
    <p:sldId id="305" r:id="rId6"/>
    <p:sldId id="306" r:id="rId7"/>
    <p:sldId id="307" r:id="rId8"/>
    <p:sldId id="308" r:id="rId9"/>
    <p:sldId id="309" r:id="rId10"/>
    <p:sldId id="310" r:id="rId11"/>
    <p:sldId id="311" r:id="rId12"/>
    <p:sldId id="312" r:id="rId13"/>
    <p:sldId id="313" r:id="rId14"/>
    <p:sldId id="314" r:id="rId15"/>
  </p:sldIdLst>
  <p:sldSz cx="9144000" cy="5143500" type="screen16x9"/>
  <p:notesSz cx="6858000" cy="91440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31" autoAdjust="0"/>
    <p:restoredTop sz="94660"/>
  </p:normalViewPr>
  <p:slideViewPr>
    <p:cSldViewPr snapToGrid="0">
      <p:cViewPr varScale="1">
        <p:scale>
          <a:sx n="98" d="100"/>
          <a:sy n="98" d="100"/>
        </p:scale>
        <p:origin x="-77" y="-81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38276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DD4B02-F6A9-406E-B190-486522885846}" type="datetimeFigureOut">
              <a:rPr lang="zh-CN" altLang="en-US" smtClean="0"/>
              <a:t>2023/3/20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C60C3-883C-4DFD-90C3-03FEE2AD8A1E}" type="slidenum">
              <a:rPr lang="zh-CN" altLang="en-US" smtClean="0"/>
              <a:t>‹#›</a:t>
            </a:fld>
            <a:endParaRPr lang="zh-CN" altLang="en-US"/>
          </a:p>
        </p:txBody>
      </p:sp>
    </p:spTree>
    <p:extLst>
      <p:ext uri="{BB962C8B-B14F-4D97-AF65-F5344CB8AC3E}">
        <p14:creationId xmlns:p14="http://schemas.microsoft.com/office/powerpoint/2010/main" val="386040091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BC479857-3E28-4C90-825C-C38A910FF163}"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11</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12</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13</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14</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3</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4</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5</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6</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7</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8</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9</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A64A87B-1402-48B6-AF43-B584EF02056F}" type="slidenum">
              <a:rPr kumimoji="0" lang="ko-KR" altLang="en-US" sz="1200" b="0" i="0" u="none" strike="noStrike" kern="1200" cap="none" spc="0" normalizeH="0" baseline="0" noProof="0" smtClean="0">
                <a:ln>
                  <a:noFill/>
                </a:ln>
                <a:solidFill>
                  <a:prstClr val="black"/>
                </a:solidFill>
                <a:effectLst/>
                <a:uLnTx/>
                <a:uFillTx/>
                <a:latin typeface="Calibri" panose="020F0502020204030204"/>
                <a:ea typeface="Malgun Gothic" panose="020B0503020000020004" pitchFamily="34" charset="-127"/>
                <a:cs typeface="+mn-cs"/>
              </a:rPr>
              <a:t>10</a:t>
            </a:fld>
            <a:endParaRPr kumimoji="0" lang="ko-KR" altLang="en-US" sz="1200" b="0" i="0" u="none" strike="noStrike" kern="1200" cap="none" spc="0" normalizeH="0" baseline="0" noProof="0">
              <a:ln>
                <a:noFill/>
              </a:ln>
              <a:solidFill>
                <a:prstClr val="black"/>
              </a:solidFill>
              <a:effectLst/>
              <a:uLnTx/>
              <a:uFillTx/>
              <a:latin typeface="Calibri" panose="020F0502020204030204"/>
              <a:ea typeface="Malgun Gothic" panose="020B0503020000020004" pitchFamily="34" charset="-127"/>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928116"/>
          </a:xfrm>
          <a:prstGeom prst="rect">
            <a:avLst/>
          </a:prstGeom>
        </p:spPr>
      </p:pic>
      <p:sp>
        <p:nvSpPr>
          <p:cNvPr id="15" name="Rectangle 14"/>
          <p:cNvSpPr/>
          <p:nvPr userDrawn="1"/>
        </p:nvSpPr>
        <p:spPr>
          <a:xfrm>
            <a:off x="0" y="848721"/>
            <a:ext cx="9144000" cy="6429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5"/>
          </a:p>
        </p:txBody>
      </p:sp>
      <p:sp>
        <p:nvSpPr>
          <p:cNvPr id="8" name="Text Placeholder 11"/>
          <p:cNvSpPr>
            <a:spLocks noGrp="1"/>
          </p:cNvSpPr>
          <p:nvPr>
            <p:ph type="body" sz="quarter" idx="13" hasCustomPrompt="1"/>
          </p:nvPr>
        </p:nvSpPr>
        <p:spPr>
          <a:xfrm>
            <a:off x="337782" y="138354"/>
            <a:ext cx="8352430" cy="440620"/>
          </a:xfrm>
          <a:prstGeom prst="rect">
            <a:avLst/>
          </a:prstGeom>
        </p:spPr>
        <p:txBody>
          <a:bodyPr/>
          <a:lstStyle>
            <a:lvl1pPr marL="0" indent="0">
              <a:buNone/>
              <a:defRPr sz="2700" baseline="0">
                <a:solidFill>
                  <a:schemeClr val="accent1"/>
                </a:solidFill>
                <a:latin typeface="Calibri" panose="020F0502020204030204" pitchFamily="34" charset="0"/>
              </a:defRPr>
            </a:lvl1pPr>
          </a:lstStyle>
          <a:p>
            <a:pPr lvl="0"/>
            <a:r>
              <a:rPr lang="en-US" altLang="ko-KR"/>
              <a:t>Slide main title</a:t>
            </a:r>
            <a:endParaRPr lang="ko-KR" altLang="en-US"/>
          </a:p>
        </p:txBody>
      </p:sp>
      <p:sp>
        <p:nvSpPr>
          <p:cNvPr id="9" name="Text Placeholder 11"/>
          <p:cNvSpPr>
            <a:spLocks noGrp="1"/>
          </p:cNvSpPr>
          <p:nvPr>
            <p:ph type="body" sz="quarter" idx="14" hasCustomPrompt="1"/>
          </p:nvPr>
        </p:nvSpPr>
        <p:spPr>
          <a:xfrm>
            <a:off x="337782" y="544896"/>
            <a:ext cx="8352430" cy="305402"/>
          </a:xfrm>
          <a:prstGeom prst="rect">
            <a:avLst/>
          </a:prstGeom>
        </p:spPr>
        <p:txBody>
          <a:bodyPr/>
          <a:lstStyle>
            <a:lvl1pPr marL="0" indent="0">
              <a:buNone/>
              <a:defRPr sz="1500" baseline="0">
                <a:solidFill>
                  <a:schemeClr val="tx1">
                    <a:lumMod val="65000"/>
                    <a:lumOff val="35000"/>
                  </a:schemeClr>
                </a:solidFill>
                <a:latin typeface="Calibri" panose="020F0502020204030204" pitchFamily="34" charset="0"/>
              </a:defRPr>
            </a:lvl1pPr>
          </a:lstStyle>
          <a:p>
            <a:pPr lvl="0"/>
            <a:r>
              <a:rPr lang="en-US" altLang="ko-KR"/>
              <a:t>Slide sub title</a:t>
            </a:r>
            <a:endParaRPr lang="ko-KR" altLang="en-US"/>
          </a:p>
        </p:txBody>
      </p:sp>
      <p:cxnSp>
        <p:nvCxnSpPr>
          <p:cNvPr id="6" name="Straight Connector 5"/>
          <p:cNvCxnSpPr/>
          <p:nvPr userDrawn="1"/>
        </p:nvCxnSpPr>
        <p:spPr>
          <a:xfrm>
            <a:off x="413148" y="4805598"/>
            <a:ext cx="8316902"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userDrawn="1"/>
        </p:nvGrpSpPr>
        <p:grpSpPr>
          <a:xfrm>
            <a:off x="8025289" y="4878331"/>
            <a:ext cx="720026" cy="133724"/>
            <a:chOff x="392324" y="1465385"/>
            <a:chExt cx="1388851" cy="567843"/>
          </a:xfrm>
        </p:grpSpPr>
        <p:sp>
          <p:nvSpPr>
            <p:cNvPr id="11" name="Rectangle 10"/>
            <p:cNvSpPr/>
            <p:nvPr/>
          </p:nvSpPr>
          <p:spPr>
            <a:xfrm>
              <a:off x="392324" y="1465385"/>
              <a:ext cx="979277" cy="567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5"/>
            </a:p>
          </p:txBody>
        </p:sp>
        <p:sp>
          <p:nvSpPr>
            <p:cNvPr id="12" name="Rectangle 11"/>
            <p:cNvSpPr/>
            <p:nvPr/>
          </p:nvSpPr>
          <p:spPr>
            <a:xfrm>
              <a:off x="1473444" y="1465385"/>
              <a:ext cx="117231" cy="5678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5"/>
            </a:p>
          </p:txBody>
        </p:sp>
        <p:sp>
          <p:nvSpPr>
            <p:cNvPr id="13" name="Rectangle 12"/>
            <p:cNvSpPr/>
            <p:nvPr/>
          </p:nvSpPr>
          <p:spPr>
            <a:xfrm>
              <a:off x="1663944" y="1465385"/>
              <a:ext cx="117231" cy="5678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5"/>
            </a:p>
          </p:txBody>
        </p:sp>
      </p:grpSp>
      <p:sp>
        <p:nvSpPr>
          <p:cNvPr id="7" name="Slide Number Placeholder 6"/>
          <p:cNvSpPr>
            <a:spLocks noGrp="1"/>
          </p:cNvSpPr>
          <p:nvPr>
            <p:ph type="sldNum" sz="quarter" idx="12"/>
          </p:nvPr>
        </p:nvSpPr>
        <p:spPr>
          <a:xfrm>
            <a:off x="8053328" y="4888511"/>
            <a:ext cx="451611" cy="113364"/>
          </a:xfrm>
        </p:spPr>
        <p:txBody>
          <a:bodyPr/>
          <a:lstStyle>
            <a:lvl1pPr>
              <a:defRPr sz="750">
                <a:solidFill>
                  <a:schemeClr val="bg1"/>
                </a:solidFill>
              </a:defRPr>
            </a:lvl1pPr>
          </a:lstStyle>
          <a:p>
            <a:fld id="{C33509E8-EDB3-4BFB-9C63-B01D176D4351}" type="slidenum">
              <a:rPr lang="ko-KR" altLang="en-US" smtClean="0"/>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a:t>单击此处编辑母版标题样式</a:t>
            </a:r>
          </a:p>
        </p:txBody>
      </p:sp>
      <p:sp>
        <p:nvSpPr>
          <p:cNvPr id="3" name="文本占位符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245870" y="273844"/>
            <a:ext cx="6652260" cy="503396"/>
          </a:xfrm>
        </p:spPr>
        <p:txBody>
          <a:bodyPr/>
          <a:lstStyle>
            <a:lvl1pPr algn="ctr">
              <a:defRPr b="1">
                <a:solidFill>
                  <a:srgbClr val="332D2D"/>
                </a:solidFill>
              </a:defRPr>
            </a:lvl1pPr>
          </a:lstStyle>
          <a:p>
            <a:r>
              <a:rPr lang="zh-CN" altLang="en-US"/>
              <a:t>单击此处编辑母版标题样式</a:t>
            </a:r>
          </a:p>
        </p:txBody>
      </p:sp>
      <p:sp>
        <p:nvSpPr>
          <p:cNvPr id="3" name="日期占位符 2"/>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3" name="图片占位符 2"/>
          <p:cNvSpPr>
            <a:spLocks noGrp="1"/>
          </p:cNvSpPr>
          <p:nvPr>
            <p:ph type="pic" sz="quarter" idx="10"/>
          </p:nvPr>
        </p:nvSpPr>
        <p:spPr>
          <a:xfrm>
            <a:off x="0" y="0"/>
            <a:ext cx="9144000" cy="5143500"/>
          </a:xfrm>
        </p:spPr>
        <p:txBody>
          <a:bodyPr/>
          <a:lstStyle/>
          <a:p>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2711BBB-1695-42D8-9491-D28DC7CFDEA6}" type="datetimeFigureOut">
              <a:rPr lang="zh-CN" altLang="en-US" smtClean="0"/>
              <a:t>2023/3/20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6532C-EE3F-40F0-86BE-983BA5E621D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2711BBB-1695-42D8-9491-D28DC7CFDEA6}" type="datetimeFigureOut">
              <a:rPr lang="zh-CN" altLang="en-US" smtClean="0"/>
              <a:t>2023/3/20</a:t>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5E6532C-EE3F-40F0-86BE-983BA5E621D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9" name="Text Placeholder 1"/>
          <p:cNvSpPr txBox="1"/>
          <p:nvPr/>
        </p:nvSpPr>
        <p:spPr>
          <a:xfrm>
            <a:off x="748985" y="3110363"/>
            <a:ext cx="7299641" cy="4406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defTabSz="685800">
              <a:buNone/>
              <a:defRPr/>
            </a:pPr>
            <a:r>
              <a:rPr lang="en-US" altLang="zh-CN" sz="3200" dirty="0" smtClean="0">
                <a:solidFill>
                  <a:srgbClr val="7030A0"/>
                </a:solidFill>
              </a:rPr>
              <a:t>《</a:t>
            </a:r>
            <a:r>
              <a:rPr lang="zh-CN" altLang="zh-CN" sz="3200" dirty="0" smtClean="0">
                <a:solidFill>
                  <a:srgbClr val="7030A0"/>
                </a:solidFill>
              </a:rPr>
              <a:t>济南市人民防空办公室关于加强人防工程设计审批工作的意见</a:t>
            </a:r>
            <a:r>
              <a:rPr lang="en-US" altLang="zh-CN" sz="3200" dirty="0" smtClean="0">
                <a:solidFill>
                  <a:srgbClr val="7030A0"/>
                </a:solidFill>
              </a:rPr>
              <a:t>》</a:t>
            </a:r>
            <a:endParaRPr lang="zh-CN" altLang="en-US" sz="3200" b="1" dirty="0">
              <a:solidFill>
                <a:srgbClr val="7030A0"/>
              </a:solidFill>
              <a:latin typeface="+mj-ea"/>
              <a:ea typeface="+mj-ea"/>
              <a:sym typeface="+mn-ea"/>
            </a:endParaRPr>
          </a:p>
        </p:txBody>
      </p:sp>
      <p:grpSp>
        <p:nvGrpSpPr>
          <p:cNvPr id="12" name="Group 7"/>
          <p:cNvGrpSpPr/>
          <p:nvPr/>
        </p:nvGrpSpPr>
        <p:grpSpPr>
          <a:xfrm>
            <a:off x="826477" y="565136"/>
            <a:ext cx="602273" cy="582305"/>
            <a:chOff x="1101969" y="1465385"/>
            <a:chExt cx="679206" cy="567843"/>
          </a:xfrm>
          <a:solidFill>
            <a:schemeClr val="accent2"/>
          </a:solidFill>
        </p:grpSpPr>
        <p:sp>
          <p:nvSpPr>
            <p:cNvPr id="13" name="Rectangle 4"/>
            <p:cNvSpPr/>
            <p:nvPr/>
          </p:nvSpPr>
          <p:spPr>
            <a:xfrm>
              <a:off x="1101969" y="1465385"/>
              <a:ext cx="269631" cy="5678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ko-KR" altLang="en-US" sz="1015">
                <a:solidFill>
                  <a:srgbClr val="0063BE"/>
                </a:solidFill>
                <a:latin typeface="微软雅黑" panose="020B0503020204020204" charset="-122"/>
              </a:endParaRPr>
            </a:p>
          </p:txBody>
        </p:sp>
        <p:sp>
          <p:nvSpPr>
            <p:cNvPr id="14" name="Rectangle 5"/>
            <p:cNvSpPr/>
            <p:nvPr/>
          </p:nvSpPr>
          <p:spPr>
            <a:xfrm>
              <a:off x="1473444" y="1465385"/>
              <a:ext cx="117231" cy="5678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ko-KR" altLang="en-US" sz="1015">
                <a:solidFill>
                  <a:srgbClr val="0063BE"/>
                </a:solidFill>
                <a:latin typeface="微软雅黑" panose="020B0503020204020204" charset="-122"/>
              </a:endParaRPr>
            </a:p>
          </p:txBody>
        </p:sp>
        <p:sp>
          <p:nvSpPr>
            <p:cNvPr id="15" name="Rectangle 6"/>
            <p:cNvSpPr/>
            <p:nvPr/>
          </p:nvSpPr>
          <p:spPr>
            <a:xfrm>
              <a:off x="1663944" y="1465385"/>
              <a:ext cx="117231" cy="5678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ko-KR" altLang="en-US" sz="1015">
                <a:solidFill>
                  <a:srgbClr val="0063BE"/>
                </a:solidFill>
                <a:latin typeface="微软雅黑" panose="020B0503020204020204" charset="-122"/>
              </a:endParaRPr>
            </a:p>
          </p:txBody>
        </p:sp>
      </p:grpSp>
      <p:cxnSp>
        <p:nvCxnSpPr>
          <p:cNvPr id="16" name="Straight Connector 9"/>
          <p:cNvCxnSpPr/>
          <p:nvPr/>
        </p:nvCxnSpPr>
        <p:spPr>
          <a:xfrm>
            <a:off x="826477" y="2654341"/>
            <a:ext cx="481260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324798" y="1648420"/>
            <a:ext cx="7531551" cy="923330"/>
          </a:xfrm>
          <a:prstGeom prst="rect">
            <a:avLst/>
          </a:prstGeom>
          <a:noFill/>
        </p:spPr>
        <p:txBody>
          <a:bodyPr wrap="square" rtlCol="0">
            <a:spAutoFit/>
          </a:bodyPr>
          <a:lstStyle/>
          <a:p>
            <a:r>
              <a:rPr lang="zh-CN" altLang="en-US" sz="5400" dirty="0" smtClean="0">
                <a:latin typeface="CESI黑体-GB18030" panose="02000500000000000000" pitchFamily="2" charset="-122"/>
                <a:ea typeface="CESI黑体-GB18030" panose="02000500000000000000" pitchFamily="2" charset="-122"/>
              </a:rPr>
              <a:t>政策</a:t>
            </a:r>
            <a:r>
              <a:rPr lang="zh-CN" altLang="en-US" sz="5400" dirty="0">
                <a:latin typeface="CESI黑体-GB18030" panose="02000500000000000000" pitchFamily="2" charset="-122"/>
                <a:ea typeface="CESI黑体-GB18030" panose="02000500000000000000" pitchFamily="2" charset="-122"/>
              </a:rPr>
              <a:t>解读</a:t>
            </a:r>
          </a:p>
        </p:txBody>
      </p:sp>
      <p:sp>
        <p:nvSpPr>
          <p:cNvPr id="3" name="TextBox 2"/>
          <p:cNvSpPr txBox="1"/>
          <p:nvPr/>
        </p:nvSpPr>
        <p:spPr>
          <a:xfrm>
            <a:off x="1906291" y="4579749"/>
            <a:ext cx="6400800" cy="369332"/>
          </a:xfrm>
          <a:prstGeom prst="rect">
            <a:avLst/>
          </a:prstGeom>
          <a:noFill/>
        </p:spPr>
        <p:txBody>
          <a:bodyPr wrap="square" rtlCol="0">
            <a:spAutoFit/>
          </a:bodyPr>
          <a:lstStyle/>
          <a:p>
            <a:r>
              <a:rPr lang="zh-CN" altLang="en-US" dirty="0">
                <a:solidFill>
                  <a:srgbClr val="7030A0"/>
                </a:solidFill>
              </a:rPr>
              <a:t>自</a:t>
            </a:r>
            <a:r>
              <a:rPr lang="en-US" altLang="zh-CN" dirty="0">
                <a:solidFill>
                  <a:srgbClr val="7030A0"/>
                </a:solidFill>
              </a:rPr>
              <a:t>2018</a:t>
            </a:r>
            <a:r>
              <a:rPr lang="zh-CN" altLang="en-US" dirty="0">
                <a:solidFill>
                  <a:srgbClr val="7030A0"/>
                </a:solidFill>
              </a:rPr>
              <a:t>年</a:t>
            </a:r>
            <a:r>
              <a:rPr lang="en-US" altLang="zh-CN" dirty="0">
                <a:solidFill>
                  <a:srgbClr val="7030A0"/>
                </a:solidFill>
              </a:rPr>
              <a:t>10</a:t>
            </a:r>
            <a:r>
              <a:rPr lang="zh-CN" altLang="en-US" dirty="0">
                <a:solidFill>
                  <a:srgbClr val="7030A0"/>
                </a:solidFill>
              </a:rPr>
              <a:t>月</a:t>
            </a:r>
            <a:r>
              <a:rPr lang="en-US" altLang="zh-CN" dirty="0">
                <a:solidFill>
                  <a:srgbClr val="7030A0"/>
                </a:solidFill>
              </a:rPr>
              <a:t>1</a:t>
            </a:r>
            <a:r>
              <a:rPr lang="zh-CN" altLang="en-US" dirty="0">
                <a:solidFill>
                  <a:srgbClr val="7030A0"/>
                </a:solidFill>
              </a:rPr>
              <a:t>日起施行，有效期至</a:t>
            </a:r>
            <a:r>
              <a:rPr lang="en-US" altLang="zh-CN" dirty="0">
                <a:solidFill>
                  <a:srgbClr val="7030A0"/>
                </a:solidFill>
              </a:rPr>
              <a:t>2023</a:t>
            </a:r>
            <a:r>
              <a:rPr lang="zh-CN" altLang="en-US" dirty="0">
                <a:solidFill>
                  <a:srgbClr val="7030A0"/>
                </a:solidFill>
              </a:rPr>
              <a:t>年</a:t>
            </a:r>
            <a:r>
              <a:rPr lang="en-US" altLang="zh-CN" dirty="0">
                <a:solidFill>
                  <a:srgbClr val="7030A0"/>
                </a:solidFill>
              </a:rPr>
              <a:t>9</a:t>
            </a:r>
            <a:r>
              <a:rPr lang="zh-CN" altLang="en-US" dirty="0">
                <a:solidFill>
                  <a:srgbClr val="7030A0"/>
                </a:solidFill>
              </a:rPr>
              <a:t>月</a:t>
            </a:r>
            <a:r>
              <a:rPr lang="en-US" altLang="zh-CN" dirty="0">
                <a:solidFill>
                  <a:srgbClr val="7030A0"/>
                </a:solidFill>
              </a:rPr>
              <a:t>30</a:t>
            </a:r>
            <a:r>
              <a:rPr lang="zh-CN" altLang="en-US" dirty="0">
                <a:solidFill>
                  <a:srgbClr val="7030A0"/>
                </a:solidFill>
              </a:rPr>
              <a:t>日</a:t>
            </a:r>
            <a:endParaRPr lang="zh-CN" altLang="en-US" dirty="0">
              <a:solidFill>
                <a:srgbClr val="7030A0"/>
              </a:solidFill>
            </a:endParaRPr>
          </a:p>
        </p:txBody>
      </p:sp>
      <p:sp>
        <p:nvSpPr>
          <p:cNvPr id="4" name="TextBox 3"/>
          <p:cNvSpPr txBox="1"/>
          <p:nvPr/>
        </p:nvSpPr>
        <p:spPr>
          <a:xfrm>
            <a:off x="1775717" y="671622"/>
            <a:ext cx="5401160" cy="461665"/>
          </a:xfrm>
          <a:prstGeom prst="rect">
            <a:avLst/>
          </a:prstGeom>
          <a:noFill/>
        </p:spPr>
        <p:txBody>
          <a:bodyPr wrap="square" rtlCol="0">
            <a:spAutoFit/>
          </a:bodyPr>
          <a:lstStyle/>
          <a:p>
            <a:r>
              <a:rPr lang="zh-CN" altLang="en-US" sz="2400" b="1" dirty="0">
                <a:solidFill>
                  <a:srgbClr val="1B516D"/>
                </a:solidFill>
                <a:latin typeface="+mj-ea"/>
                <a:sym typeface="+mn-ea"/>
              </a:rPr>
              <a:t>济防办发</a:t>
            </a:r>
            <a:r>
              <a:rPr lang="en-US" altLang="zh-CN" sz="2400" b="1" dirty="0">
                <a:solidFill>
                  <a:srgbClr val="1B516D"/>
                </a:solidFill>
                <a:latin typeface="+mj-ea"/>
                <a:sym typeface="+mn-ea"/>
              </a:rPr>
              <a:t>〔2018〕78</a:t>
            </a:r>
            <a:r>
              <a:rPr lang="zh-CN" altLang="en-US" sz="2400" b="1" dirty="0">
                <a:solidFill>
                  <a:srgbClr val="1B516D"/>
                </a:solidFill>
                <a:latin typeface="+mj-ea"/>
                <a:sym typeface="+mn-ea"/>
              </a:rPr>
              <a:t>号文件</a:t>
            </a:r>
            <a:endParaRPr lang="zh-CN" altLang="en-US" sz="2400"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八、建设项目分期实施人防审批要求</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10</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3810371"/>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一）对一次性规划、分期实施的建设项目，应建人防工程面积应按照一次性规划地上建筑面积确定，应优先安排建设结建人防工程，如超出首期的人防工程面积可抵扣同一项目后期建设项目的应建人防工程指标，并在首期申报时编制人防工程修建性详细规划或设计人防工程规划总平面图，合理统筹各期人防工程战时功能。</a:t>
            </a: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a:t>
            </a:r>
            <a:r>
              <a:rPr lang="zh-CN" altLang="en-US" sz="1800" dirty="0">
                <a:solidFill>
                  <a:srgbClr val="1B516D"/>
                </a:solidFill>
                <a:effectLst/>
                <a:latin typeface="+mj-ea"/>
                <a:sym typeface="+mn-ea"/>
              </a:rPr>
              <a:t>二）因客观原因首期无法建设或少建人防工程的，申请在后期建设的项目，应提供补建人防工程承诺事项告知书，承诺在</a:t>
            </a:r>
            <a:r>
              <a:rPr lang="en-US" altLang="zh-CN" sz="1800" dirty="0">
                <a:solidFill>
                  <a:srgbClr val="1B516D"/>
                </a:solidFill>
                <a:effectLst/>
                <a:latin typeface="+mj-ea"/>
                <a:sym typeface="+mn-ea"/>
              </a:rPr>
              <a:t>1</a:t>
            </a:r>
            <a:r>
              <a:rPr lang="zh-CN" altLang="en-US" sz="1800" dirty="0">
                <a:solidFill>
                  <a:srgbClr val="1B516D"/>
                </a:solidFill>
                <a:effectLst/>
                <a:latin typeface="+mj-ea"/>
                <a:sym typeface="+mn-ea"/>
              </a:rPr>
              <a:t>年内落实结建人防工程建设手续后，方可办理审批手续</a:t>
            </a:r>
            <a:r>
              <a:rPr lang="zh-CN" altLang="en-US" sz="1800" dirty="0" smtClean="0">
                <a:solidFill>
                  <a:srgbClr val="1B516D"/>
                </a:solidFill>
                <a:effectLst/>
                <a:latin typeface="+mj-ea"/>
                <a:sym typeface="+mn-ea"/>
              </a:rPr>
              <a:t>。</a:t>
            </a:r>
            <a:r>
              <a:rPr lang="zh-CN" altLang="en-US" sz="1800" dirty="0" smtClean="0">
                <a:solidFill>
                  <a:srgbClr val="7030A0"/>
                </a:solidFill>
                <a:effectLst/>
                <a:latin typeface="+mj-ea"/>
                <a:sym typeface="+mn-ea"/>
              </a:rPr>
              <a:t>（</a:t>
            </a:r>
            <a:r>
              <a:rPr lang="zh-CN" altLang="en-US" sz="1600" dirty="0">
                <a:solidFill>
                  <a:srgbClr val="7030A0"/>
                </a:solidFill>
                <a:effectLst/>
                <a:latin typeface="+mj-ea"/>
                <a:sym typeface="+mn-ea"/>
              </a:rPr>
              <a:t>同时</a:t>
            </a:r>
            <a:r>
              <a:rPr lang="zh-CN" altLang="en-US" sz="1600" dirty="0">
                <a:solidFill>
                  <a:srgbClr val="7030A0"/>
                </a:solidFill>
                <a:effectLst/>
                <a:latin typeface="+mj-ea"/>
                <a:sym typeface="+mn-ea"/>
              </a:rPr>
              <a:t>符合以下条件</a:t>
            </a:r>
            <a:r>
              <a:rPr lang="zh-CN" altLang="en-US" sz="1600" dirty="0">
                <a:solidFill>
                  <a:srgbClr val="7030A0"/>
                </a:solidFill>
                <a:effectLst/>
                <a:latin typeface="+mj-ea"/>
                <a:sym typeface="+mn-ea"/>
              </a:rPr>
              <a:t>：</a:t>
            </a:r>
            <a:r>
              <a:rPr lang="zh-CN" altLang="en-US" sz="1600" dirty="0" smtClean="0">
                <a:solidFill>
                  <a:srgbClr val="7030A0"/>
                </a:solidFill>
                <a:effectLst/>
                <a:latin typeface="+mj-ea"/>
                <a:sym typeface="+mn-ea"/>
              </a:rPr>
              <a:t>该</a:t>
            </a:r>
            <a:r>
              <a:rPr lang="zh-CN" altLang="en-US" sz="1600" dirty="0">
                <a:solidFill>
                  <a:srgbClr val="7030A0"/>
                </a:solidFill>
                <a:effectLst/>
                <a:latin typeface="+mj-ea"/>
                <a:sym typeface="+mn-ea"/>
              </a:rPr>
              <a:t>项目的后续建设已通过立项</a:t>
            </a:r>
            <a:r>
              <a:rPr lang="zh-CN" altLang="en-US" sz="1600" dirty="0" smtClean="0">
                <a:solidFill>
                  <a:srgbClr val="7030A0"/>
                </a:solidFill>
                <a:effectLst/>
                <a:latin typeface="+mj-ea"/>
                <a:sym typeface="+mn-ea"/>
              </a:rPr>
              <a:t>审批；</a:t>
            </a:r>
            <a:r>
              <a:rPr lang="zh-CN" altLang="en-US" sz="1600" dirty="0">
                <a:solidFill>
                  <a:srgbClr val="7030A0"/>
                </a:solidFill>
                <a:effectLst/>
                <a:latin typeface="+mj-ea"/>
                <a:sym typeface="+mn-ea"/>
              </a:rPr>
              <a:t>已办理完土地</a:t>
            </a:r>
            <a:r>
              <a:rPr lang="zh-CN" altLang="en-US" sz="1600" dirty="0" smtClean="0">
                <a:solidFill>
                  <a:srgbClr val="7030A0"/>
                </a:solidFill>
                <a:effectLst/>
                <a:latin typeface="+mj-ea"/>
                <a:sym typeface="+mn-ea"/>
              </a:rPr>
              <a:t>手续；</a:t>
            </a:r>
            <a:r>
              <a:rPr lang="zh-CN" altLang="en-US" sz="1600" dirty="0">
                <a:solidFill>
                  <a:srgbClr val="7030A0"/>
                </a:solidFill>
                <a:effectLst/>
                <a:latin typeface="+mj-ea"/>
                <a:sym typeface="+mn-ea"/>
              </a:rPr>
              <a:t>该项目的总体规划中已为结建人防工程的建设落实了</a:t>
            </a:r>
            <a:r>
              <a:rPr lang="zh-CN" altLang="en-US" sz="1600" dirty="0" smtClean="0">
                <a:solidFill>
                  <a:srgbClr val="7030A0"/>
                </a:solidFill>
                <a:effectLst/>
                <a:latin typeface="+mj-ea"/>
                <a:sym typeface="+mn-ea"/>
              </a:rPr>
              <a:t>位置</a:t>
            </a:r>
            <a:r>
              <a:rPr lang="zh-CN" altLang="en-US" sz="1800" dirty="0" smtClean="0">
                <a:solidFill>
                  <a:srgbClr val="7030A0"/>
                </a:solidFill>
                <a:effectLst/>
                <a:latin typeface="+mj-ea"/>
                <a:sym typeface="+mn-ea"/>
              </a:rPr>
              <a:t>。）</a:t>
            </a:r>
            <a:endParaRPr lang="zh-CN" altLang="en-US" sz="1800" dirty="0">
              <a:solidFill>
                <a:srgbClr val="7030A0"/>
              </a:solidFill>
              <a:effectLst/>
              <a:latin typeface="+mj-ea"/>
              <a:sym typeface="+mn-ea"/>
            </a:endParaRPr>
          </a:p>
        </p:txBody>
      </p:sp>
    </p:spTree>
    <p:extLst>
      <p:ext uri="{BB962C8B-B14F-4D97-AF65-F5344CB8AC3E}">
        <p14:creationId xmlns:p14="http://schemas.microsoft.com/office/powerpoint/2010/main" val="13434900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九、城市地下空间开发利用兼顾人民防空需要</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11</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2148377"/>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城市</a:t>
            </a:r>
            <a:r>
              <a:rPr lang="zh-CN" altLang="en-US" sz="1800" dirty="0">
                <a:solidFill>
                  <a:srgbClr val="1B516D"/>
                </a:solidFill>
                <a:effectLst/>
                <a:latin typeface="+mj-ea"/>
                <a:sym typeface="+mn-ea"/>
              </a:rPr>
              <a:t>地下空间开发利用应当兼顾人民防空需要。城市地下轨道交通等地下交通干线、交通综合枢纽的建设应当符合人民防空工程防护规范标准。</a:t>
            </a:r>
          </a:p>
          <a:p>
            <a:pPr marL="285750" indent="-285750" algn="l">
              <a:lnSpc>
                <a:spcPct val="150000"/>
              </a:lnSpc>
              <a:buFont typeface="Wingdings" panose="05000000000000000000" pitchFamily="2" charset="2"/>
              <a:buChar char="Ø"/>
            </a:pP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除</a:t>
            </a:r>
            <a:r>
              <a:rPr lang="zh-CN" altLang="en-US" sz="1800" dirty="0">
                <a:solidFill>
                  <a:srgbClr val="1B516D"/>
                </a:solidFill>
                <a:effectLst/>
                <a:latin typeface="+mj-ea"/>
                <a:sym typeface="+mn-ea"/>
              </a:rPr>
              <a:t>单建人防工程、地下市政工程、综合管廊外其他独立开发的地下空间项目，应当按照不低于地下建筑总面积</a:t>
            </a:r>
            <a:r>
              <a:rPr lang="en-US" altLang="zh-CN" sz="1800" dirty="0">
                <a:solidFill>
                  <a:srgbClr val="1B516D"/>
                </a:solidFill>
                <a:effectLst/>
                <a:latin typeface="+mj-ea"/>
                <a:sym typeface="+mn-ea"/>
              </a:rPr>
              <a:t>30%</a:t>
            </a:r>
            <a:r>
              <a:rPr lang="zh-CN" altLang="en-US" sz="1800" dirty="0">
                <a:solidFill>
                  <a:srgbClr val="1B516D"/>
                </a:solidFill>
                <a:effectLst/>
                <a:latin typeface="+mj-ea"/>
                <a:sym typeface="+mn-ea"/>
              </a:rPr>
              <a:t>的标准修建人防工程。 </a:t>
            </a:r>
          </a:p>
        </p:txBody>
      </p:sp>
    </p:spTree>
    <p:extLst>
      <p:ext uri="{BB962C8B-B14F-4D97-AF65-F5344CB8AC3E}">
        <p14:creationId xmlns:p14="http://schemas.microsoft.com/office/powerpoint/2010/main" val="12757879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十</a:t>
            </a:r>
            <a:r>
              <a:rPr lang="zh-CN" altLang="en-US" b="1" dirty="0" smtClean="0">
                <a:solidFill>
                  <a:schemeClr val="accent6">
                    <a:lumMod val="25000"/>
                  </a:schemeClr>
                </a:solidFill>
              </a:rPr>
              <a:t>、旧城</a:t>
            </a:r>
            <a:r>
              <a:rPr lang="zh-CN" altLang="en-US" b="1" dirty="0">
                <a:solidFill>
                  <a:schemeClr val="accent6">
                    <a:lumMod val="25000"/>
                  </a:schemeClr>
                </a:solidFill>
              </a:rPr>
              <a:t>更新</a:t>
            </a:r>
            <a:r>
              <a:rPr lang="zh-CN" altLang="en-US" b="1" dirty="0" smtClean="0">
                <a:solidFill>
                  <a:schemeClr val="accent6">
                    <a:lumMod val="25000"/>
                  </a:schemeClr>
                </a:solidFill>
              </a:rPr>
              <a:t>项目结建政策</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12</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922081"/>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2000" dirty="0" smtClean="0">
                <a:solidFill>
                  <a:srgbClr val="1B516D"/>
                </a:solidFill>
                <a:effectLst/>
                <a:latin typeface="+mj-ea"/>
                <a:sym typeface="+mn-ea"/>
              </a:rPr>
              <a:t>各</a:t>
            </a:r>
            <a:r>
              <a:rPr lang="zh-CN" altLang="en-US" sz="2000" dirty="0">
                <a:solidFill>
                  <a:srgbClr val="1B516D"/>
                </a:solidFill>
                <a:effectLst/>
                <a:latin typeface="+mj-ea"/>
                <a:sym typeface="+mn-ea"/>
              </a:rPr>
              <a:t>类保障性用房、棚户区改造及城中村改造等旧城更新项目，按照上述规定同步修建人防工程。</a:t>
            </a:r>
            <a:endParaRPr lang="zh-CN" altLang="en-US" sz="2000" dirty="0">
              <a:solidFill>
                <a:srgbClr val="7030A0"/>
              </a:solidFill>
              <a:effectLst/>
              <a:latin typeface="+mj-ea"/>
              <a:sym typeface="+mn-ea"/>
            </a:endParaRPr>
          </a:p>
        </p:txBody>
      </p:sp>
    </p:spTree>
    <p:extLst>
      <p:ext uri="{BB962C8B-B14F-4D97-AF65-F5344CB8AC3E}">
        <p14:creationId xmlns:p14="http://schemas.microsoft.com/office/powerpoint/2010/main" val="13159353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十一、人防工程易地建设</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13</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4225869"/>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符合山东省人民防空办公室颁布的易地建设条件的项目，</a:t>
            </a:r>
            <a:r>
              <a:rPr lang="zh-CN" altLang="en-US" sz="1800" dirty="0">
                <a:solidFill>
                  <a:srgbClr val="1B516D"/>
                </a:solidFill>
                <a:effectLst/>
                <a:latin typeface="+mj-ea"/>
                <a:sym typeface="+mn-ea"/>
              </a:rPr>
              <a:t>可申请易地建设。对地质情况特别复杂申请易地建设的，建设单位应同时提报专家论证意见（或相应设计资质的单位的论证意见）。</a:t>
            </a: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新建</a:t>
            </a:r>
            <a:r>
              <a:rPr lang="zh-CN" altLang="en-US" sz="1800" dirty="0">
                <a:solidFill>
                  <a:srgbClr val="1B516D"/>
                </a:solidFill>
                <a:effectLst/>
                <a:latin typeface="+mj-ea"/>
                <a:sym typeface="+mn-ea"/>
              </a:rPr>
              <a:t>民用建筑确因条件限制不能结建人防工程的，经人防主管部门批准，应按照易地建设费的标准，足额缴纳人防工程易地建设费。</a:t>
            </a: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符合国家规定的易地建设费减免条件的可以享受减免。</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除国家规定的减免项目外，任何部门和个人不得擅自批准减免易地建设费。</a:t>
            </a:r>
          </a:p>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任何地方和部门禁止将少建、不建人防工程或减免易地建设费作为招商引资的优惠条件。</a:t>
            </a:r>
          </a:p>
          <a:p>
            <a:pPr marL="285750" indent="-285750" algn="l">
              <a:lnSpc>
                <a:spcPct val="150000"/>
              </a:lnSpc>
              <a:buFont typeface="Wingdings" panose="05000000000000000000" pitchFamily="2" charset="2"/>
              <a:buChar char="Ø"/>
            </a:pPr>
            <a:endParaRPr lang="zh-CN" altLang="en-US" sz="1800" dirty="0">
              <a:solidFill>
                <a:srgbClr val="1B516D"/>
              </a:solidFill>
              <a:effectLst/>
              <a:latin typeface="+mj-ea"/>
              <a:sym typeface="+mn-ea"/>
            </a:endParaRPr>
          </a:p>
        </p:txBody>
      </p:sp>
    </p:spTree>
    <p:extLst>
      <p:ext uri="{BB962C8B-B14F-4D97-AF65-F5344CB8AC3E}">
        <p14:creationId xmlns:p14="http://schemas.microsoft.com/office/powerpoint/2010/main" val="4588168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十二、其他建设项目人防结建范围的界定</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14</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3810371"/>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工业建设项目划分为生产性</a:t>
            </a:r>
            <a:r>
              <a:rPr lang="zh-CN" altLang="en-US" sz="1800" dirty="0">
                <a:solidFill>
                  <a:srgbClr val="1B516D"/>
                </a:solidFill>
                <a:effectLst/>
                <a:latin typeface="+mj-ea"/>
                <a:sym typeface="+mn-ea"/>
              </a:rPr>
              <a:t>用房和非生产性用</a:t>
            </a:r>
            <a:r>
              <a:rPr lang="zh-CN" altLang="en-US" sz="1800" dirty="0" smtClean="0">
                <a:solidFill>
                  <a:srgbClr val="1B516D"/>
                </a:solidFill>
                <a:effectLst/>
                <a:latin typeface="+mj-ea"/>
                <a:sym typeface="+mn-ea"/>
              </a:rPr>
              <a:t>房。</a:t>
            </a:r>
            <a:r>
              <a:rPr lang="zh-CN" altLang="en-US" sz="1800" dirty="0">
                <a:solidFill>
                  <a:srgbClr val="1B516D"/>
                </a:solidFill>
                <a:effectLst/>
                <a:latin typeface="+mj-ea"/>
                <a:sym typeface="+mn-ea"/>
              </a:rPr>
              <a:t>生产性用房是指工业厂房及其生产性配套</a:t>
            </a:r>
            <a:r>
              <a:rPr lang="zh-CN" altLang="en-US" sz="1800" dirty="0" smtClean="0">
                <a:solidFill>
                  <a:srgbClr val="1B516D"/>
                </a:solidFill>
                <a:effectLst/>
                <a:latin typeface="+mj-ea"/>
                <a:sym typeface="+mn-ea"/>
              </a:rPr>
              <a:t>设施，</a:t>
            </a:r>
            <a:r>
              <a:rPr lang="zh-CN" altLang="en-US" sz="1800" dirty="0">
                <a:solidFill>
                  <a:srgbClr val="1B516D"/>
                </a:solidFill>
                <a:effectLst/>
                <a:latin typeface="+mj-ea"/>
                <a:sym typeface="+mn-ea"/>
              </a:rPr>
              <a:t>生产性用房不属于人防结建范围</a:t>
            </a:r>
            <a:r>
              <a:rPr lang="zh-CN" altLang="en-US" sz="1800" dirty="0" smtClean="0">
                <a:solidFill>
                  <a:srgbClr val="1B516D"/>
                </a:solidFill>
                <a:effectLst/>
                <a:latin typeface="+mj-ea"/>
                <a:sym typeface="+mn-ea"/>
              </a:rPr>
              <a:t>。非生产性</a:t>
            </a:r>
            <a:r>
              <a:rPr lang="zh-CN" altLang="en-US" sz="1800" dirty="0">
                <a:solidFill>
                  <a:srgbClr val="1B516D"/>
                </a:solidFill>
                <a:effectLst/>
                <a:latin typeface="+mj-ea"/>
                <a:sym typeface="+mn-ea"/>
              </a:rPr>
              <a:t>用房范围包括食堂、宿舍、产品研发用房以及办公会议用房等项目</a:t>
            </a:r>
            <a:r>
              <a:rPr lang="zh-CN" altLang="en-US" sz="1800" dirty="0" smtClean="0">
                <a:solidFill>
                  <a:srgbClr val="1B516D"/>
                </a:solidFill>
                <a:effectLst/>
                <a:latin typeface="+mj-ea"/>
                <a:sym typeface="+mn-ea"/>
              </a:rPr>
              <a:t>。当</a:t>
            </a:r>
            <a:r>
              <a:rPr lang="zh-CN" altLang="en-US" sz="1800" dirty="0">
                <a:solidFill>
                  <a:srgbClr val="1B516D"/>
                </a:solidFill>
                <a:effectLst/>
                <a:latin typeface="+mj-ea"/>
                <a:sym typeface="+mn-ea"/>
              </a:rPr>
              <a:t>同一层中布置有生产性用房和非生产性用房时，如该层中非生产性用房建筑面积不到该层建筑面积的</a:t>
            </a:r>
            <a:r>
              <a:rPr lang="en-US" altLang="zh-CN" sz="1800" dirty="0">
                <a:solidFill>
                  <a:srgbClr val="1B516D"/>
                </a:solidFill>
                <a:effectLst/>
                <a:latin typeface="+mj-ea"/>
                <a:sym typeface="+mn-ea"/>
              </a:rPr>
              <a:t>50</a:t>
            </a:r>
            <a:r>
              <a:rPr lang="zh-CN" altLang="en-US" sz="1800" dirty="0">
                <a:solidFill>
                  <a:srgbClr val="1B516D"/>
                </a:solidFill>
                <a:effectLst/>
                <a:latin typeface="+mj-ea"/>
                <a:sym typeface="+mn-ea"/>
              </a:rPr>
              <a:t>％，且不超过</a:t>
            </a:r>
            <a:r>
              <a:rPr lang="en-US" altLang="zh-CN" sz="1800" dirty="0">
                <a:solidFill>
                  <a:srgbClr val="1B516D"/>
                </a:solidFill>
                <a:effectLst/>
                <a:latin typeface="+mj-ea"/>
                <a:sym typeface="+mn-ea"/>
              </a:rPr>
              <a:t>200</a:t>
            </a:r>
            <a:r>
              <a:rPr lang="zh-CN" altLang="en-US" sz="1800" dirty="0">
                <a:solidFill>
                  <a:srgbClr val="1B516D"/>
                </a:solidFill>
                <a:effectLst/>
                <a:latin typeface="+mj-ea"/>
                <a:sym typeface="+mn-ea"/>
              </a:rPr>
              <a:t>平方米的，可将该层作为生产性用房</a:t>
            </a:r>
            <a:r>
              <a:rPr lang="zh-CN" altLang="en-US" sz="1800" dirty="0" smtClean="0">
                <a:solidFill>
                  <a:srgbClr val="1B516D"/>
                </a:solidFill>
                <a:effectLst/>
                <a:latin typeface="+mj-ea"/>
                <a:sym typeface="+mn-ea"/>
              </a:rPr>
              <a:t>对待。</a:t>
            </a:r>
            <a:endParaRPr lang="zh-CN" altLang="en-US" sz="1800" dirty="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物流</a:t>
            </a:r>
            <a:r>
              <a:rPr lang="zh-CN" altLang="en-US" sz="1800" dirty="0">
                <a:solidFill>
                  <a:srgbClr val="1B516D"/>
                </a:solidFill>
                <a:effectLst/>
                <a:latin typeface="+mj-ea"/>
                <a:sym typeface="+mn-ea"/>
              </a:rPr>
              <a:t>仓库分为生产性仓库和非生产性仓库两类。生产性物流仓库建设项目人防结建范围按前条工业建设项目人防结建范围的有关规定进行</a:t>
            </a:r>
            <a:r>
              <a:rPr lang="zh-CN" altLang="en-US" sz="1800" dirty="0" smtClean="0">
                <a:solidFill>
                  <a:srgbClr val="1B516D"/>
                </a:solidFill>
                <a:effectLst/>
                <a:latin typeface="+mj-ea"/>
                <a:sym typeface="+mn-ea"/>
              </a:rPr>
              <a:t>界定（</a:t>
            </a:r>
            <a:r>
              <a:rPr lang="zh-CN" altLang="en-US" sz="1600" dirty="0">
                <a:solidFill>
                  <a:srgbClr val="7030A0"/>
                </a:solidFill>
                <a:effectLst/>
                <a:latin typeface="+mj-ea"/>
                <a:sym typeface="+mn-ea"/>
              </a:rPr>
              <a:t>为制造业企业提供物流服务的仓库属于生产性仓库</a:t>
            </a:r>
            <a:r>
              <a:rPr lang="zh-CN" altLang="en-US" sz="1800" dirty="0" smtClean="0">
                <a:solidFill>
                  <a:srgbClr val="1B516D"/>
                </a:solidFill>
                <a:effectLst/>
                <a:latin typeface="+mj-ea"/>
                <a:sym typeface="+mn-ea"/>
              </a:rPr>
              <a:t>）。</a:t>
            </a:r>
            <a:r>
              <a:rPr lang="zh-CN" altLang="en-US" sz="1800" dirty="0">
                <a:solidFill>
                  <a:srgbClr val="1B516D"/>
                </a:solidFill>
                <a:effectLst/>
                <a:latin typeface="+mj-ea"/>
                <a:sym typeface="+mn-ea"/>
              </a:rPr>
              <a:t>非生产性物流仓库所有部分均属于人防结建</a:t>
            </a:r>
            <a:r>
              <a:rPr lang="zh-CN" altLang="en-US" sz="1800" dirty="0" smtClean="0">
                <a:solidFill>
                  <a:srgbClr val="1B516D"/>
                </a:solidFill>
                <a:effectLst/>
                <a:latin typeface="+mj-ea"/>
                <a:sym typeface="+mn-ea"/>
              </a:rPr>
              <a:t>范围。</a:t>
            </a:r>
            <a:endParaRPr lang="zh-CN" altLang="en-US" sz="1800" dirty="0">
              <a:solidFill>
                <a:srgbClr val="1B516D"/>
              </a:solidFill>
              <a:effectLst/>
              <a:latin typeface="+mj-ea"/>
              <a:sym typeface="+mn-ea"/>
            </a:endParaRPr>
          </a:p>
        </p:txBody>
      </p:sp>
    </p:spTree>
    <p:extLst>
      <p:ext uri="{BB962C8B-B14F-4D97-AF65-F5344CB8AC3E}">
        <p14:creationId xmlns:p14="http://schemas.microsoft.com/office/powerpoint/2010/main" val="21107135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4" name="TextBox 13"/>
          <p:cNvSpPr txBox="1"/>
          <p:nvPr/>
        </p:nvSpPr>
        <p:spPr>
          <a:xfrm>
            <a:off x="299542" y="898902"/>
            <a:ext cx="8356261" cy="3911327"/>
          </a:xfrm>
          <a:prstGeom prst="rect">
            <a:avLst/>
          </a:prstGeom>
          <a:noFill/>
        </p:spPr>
        <p:txBody>
          <a:bodyPr wrap="square" rtlCol="0">
            <a:spAutoFit/>
          </a:bodyPr>
          <a:lstStyle/>
          <a:p>
            <a:pPr>
              <a:lnSpc>
                <a:spcPts val="2500"/>
              </a:lnSpc>
            </a:pPr>
            <a:r>
              <a:rPr lang="en-US" altLang="zh-CN" b="1" dirty="0">
                <a:solidFill>
                  <a:schemeClr val="accent6">
                    <a:lumMod val="25000"/>
                  </a:schemeClr>
                </a:solidFill>
              </a:rPr>
              <a:t>1.</a:t>
            </a:r>
            <a:r>
              <a:rPr lang="zh-CN" altLang="en-US" b="1" dirty="0">
                <a:solidFill>
                  <a:schemeClr val="accent6">
                    <a:lumMod val="25000"/>
                  </a:schemeClr>
                </a:solidFill>
              </a:rPr>
              <a:t>结建人防工程的范围、防护类别、应建面积和抗力级别的确定。</a:t>
            </a:r>
          </a:p>
          <a:p>
            <a:pPr>
              <a:lnSpc>
                <a:spcPts val="2500"/>
              </a:lnSpc>
            </a:pPr>
            <a:r>
              <a:rPr lang="en-US" altLang="zh-CN" b="1" dirty="0">
                <a:solidFill>
                  <a:schemeClr val="accent6">
                    <a:lumMod val="25000"/>
                  </a:schemeClr>
                </a:solidFill>
              </a:rPr>
              <a:t>2.</a:t>
            </a:r>
            <a:r>
              <a:rPr lang="zh-CN" altLang="en-US" b="1" dirty="0">
                <a:solidFill>
                  <a:schemeClr val="accent6">
                    <a:lumMod val="25000"/>
                  </a:schemeClr>
                </a:solidFill>
              </a:rPr>
              <a:t>人防工程战时功能的确定</a:t>
            </a:r>
          </a:p>
          <a:p>
            <a:pPr>
              <a:lnSpc>
                <a:spcPts val="2500"/>
              </a:lnSpc>
            </a:pPr>
            <a:r>
              <a:rPr lang="en-US" altLang="zh-CN" b="1" dirty="0">
                <a:solidFill>
                  <a:schemeClr val="accent6">
                    <a:lumMod val="25000"/>
                  </a:schemeClr>
                </a:solidFill>
              </a:rPr>
              <a:t>3.</a:t>
            </a:r>
            <a:r>
              <a:rPr lang="zh-CN" altLang="en-US" b="1" dirty="0">
                <a:solidFill>
                  <a:schemeClr val="accent6">
                    <a:lumMod val="25000"/>
                  </a:schemeClr>
                </a:solidFill>
              </a:rPr>
              <a:t>人防工程设计方案审查</a:t>
            </a:r>
          </a:p>
          <a:p>
            <a:pPr>
              <a:lnSpc>
                <a:spcPts val="2500"/>
              </a:lnSpc>
            </a:pPr>
            <a:r>
              <a:rPr lang="en-US" altLang="zh-CN" b="1" dirty="0">
                <a:solidFill>
                  <a:schemeClr val="accent6">
                    <a:lumMod val="25000"/>
                  </a:schemeClr>
                </a:solidFill>
              </a:rPr>
              <a:t>4.</a:t>
            </a:r>
            <a:r>
              <a:rPr lang="zh-CN" altLang="en-US" b="1" dirty="0">
                <a:solidFill>
                  <a:schemeClr val="accent6">
                    <a:lumMod val="25000"/>
                  </a:schemeClr>
                </a:solidFill>
              </a:rPr>
              <a:t>人防工程施工图设计、审查</a:t>
            </a:r>
          </a:p>
          <a:p>
            <a:pPr>
              <a:lnSpc>
                <a:spcPts val="2500"/>
              </a:lnSpc>
            </a:pPr>
            <a:r>
              <a:rPr lang="en-US" altLang="zh-CN" b="1" dirty="0">
                <a:solidFill>
                  <a:schemeClr val="accent6">
                    <a:lumMod val="25000"/>
                  </a:schemeClr>
                </a:solidFill>
              </a:rPr>
              <a:t>5.</a:t>
            </a:r>
            <a:r>
              <a:rPr lang="zh-CN" altLang="en-US" b="1" dirty="0">
                <a:solidFill>
                  <a:schemeClr val="accent6">
                    <a:lumMod val="25000"/>
                  </a:schemeClr>
                </a:solidFill>
              </a:rPr>
              <a:t>人防工程施工图设计变更</a:t>
            </a:r>
          </a:p>
          <a:p>
            <a:pPr>
              <a:lnSpc>
                <a:spcPts val="2500"/>
              </a:lnSpc>
            </a:pPr>
            <a:r>
              <a:rPr lang="en-US" altLang="zh-CN" b="1" dirty="0">
                <a:solidFill>
                  <a:schemeClr val="accent6">
                    <a:lumMod val="25000"/>
                  </a:schemeClr>
                </a:solidFill>
              </a:rPr>
              <a:t>6.</a:t>
            </a:r>
            <a:r>
              <a:rPr lang="zh-CN" altLang="en-US" b="1" dirty="0">
                <a:solidFill>
                  <a:schemeClr val="accent6">
                    <a:lumMod val="25000"/>
                  </a:schemeClr>
                </a:solidFill>
              </a:rPr>
              <a:t>人防工程竣工备案管理</a:t>
            </a:r>
          </a:p>
          <a:p>
            <a:pPr>
              <a:lnSpc>
                <a:spcPts val="2500"/>
              </a:lnSpc>
            </a:pPr>
            <a:r>
              <a:rPr lang="en-US" altLang="zh-CN" b="1" dirty="0">
                <a:solidFill>
                  <a:schemeClr val="accent6">
                    <a:lumMod val="25000"/>
                  </a:schemeClr>
                </a:solidFill>
              </a:rPr>
              <a:t>7.</a:t>
            </a:r>
            <a:r>
              <a:rPr lang="zh-CN" altLang="en-US" b="1" dirty="0">
                <a:solidFill>
                  <a:schemeClr val="accent6">
                    <a:lumMod val="25000"/>
                  </a:schemeClr>
                </a:solidFill>
              </a:rPr>
              <a:t>人防工程的鼓励政策</a:t>
            </a:r>
          </a:p>
          <a:p>
            <a:pPr>
              <a:lnSpc>
                <a:spcPts val="2500"/>
              </a:lnSpc>
            </a:pPr>
            <a:r>
              <a:rPr lang="en-US" altLang="zh-CN" b="1" dirty="0">
                <a:solidFill>
                  <a:schemeClr val="accent6">
                    <a:lumMod val="25000"/>
                  </a:schemeClr>
                </a:solidFill>
              </a:rPr>
              <a:t>8.</a:t>
            </a:r>
            <a:r>
              <a:rPr lang="zh-CN" altLang="en-US" b="1" dirty="0">
                <a:solidFill>
                  <a:schemeClr val="accent6">
                    <a:lumMod val="25000"/>
                  </a:schemeClr>
                </a:solidFill>
              </a:rPr>
              <a:t>建设项目分期实施人防审批要求</a:t>
            </a:r>
          </a:p>
          <a:p>
            <a:pPr>
              <a:lnSpc>
                <a:spcPts val="2500"/>
              </a:lnSpc>
            </a:pPr>
            <a:r>
              <a:rPr lang="en-US" altLang="zh-CN" b="1" dirty="0">
                <a:solidFill>
                  <a:schemeClr val="accent6">
                    <a:lumMod val="25000"/>
                  </a:schemeClr>
                </a:solidFill>
              </a:rPr>
              <a:t>9.</a:t>
            </a:r>
            <a:r>
              <a:rPr lang="zh-CN" altLang="en-US" b="1" dirty="0">
                <a:solidFill>
                  <a:schemeClr val="accent6">
                    <a:lumMod val="25000"/>
                  </a:schemeClr>
                </a:solidFill>
              </a:rPr>
              <a:t>城市地下空间开发利用兼顾人民防空需要</a:t>
            </a:r>
          </a:p>
          <a:p>
            <a:pPr>
              <a:lnSpc>
                <a:spcPts val="2500"/>
              </a:lnSpc>
            </a:pPr>
            <a:r>
              <a:rPr lang="en-US" altLang="zh-CN" b="1" dirty="0">
                <a:solidFill>
                  <a:schemeClr val="accent6">
                    <a:lumMod val="25000"/>
                  </a:schemeClr>
                </a:solidFill>
              </a:rPr>
              <a:t>10.</a:t>
            </a:r>
            <a:r>
              <a:rPr lang="zh-CN" altLang="en-US" b="1" dirty="0">
                <a:solidFill>
                  <a:schemeClr val="accent6">
                    <a:lumMod val="25000"/>
                  </a:schemeClr>
                </a:solidFill>
              </a:rPr>
              <a:t>各类保障性用房、棚户区改造及城中村改造等旧城更新项目政策</a:t>
            </a:r>
          </a:p>
          <a:p>
            <a:pPr>
              <a:lnSpc>
                <a:spcPts val="2500"/>
              </a:lnSpc>
            </a:pPr>
            <a:r>
              <a:rPr lang="en-US" altLang="zh-CN" b="1" dirty="0">
                <a:solidFill>
                  <a:schemeClr val="accent6">
                    <a:lumMod val="25000"/>
                  </a:schemeClr>
                </a:solidFill>
              </a:rPr>
              <a:t>11.</a:t>
            </a:r>
            <a:r>
              <a:rPr lang="zh-CN" altLang="en-US" b="1" dirty="0">
                <a:solidFill>
                  <a:schemeClr val="accent6">
                    <a:lumMod val="25000"/>
                  </a:schemeClr>
                </a:solidFill>
              </a:rPr>
              <a:t>人防工程易地建设</a:t>
            </a:r>
          </a:p>
          <a:p>
            <a:pPr>
              <a:lnSpc>
                <a:spcPts val="2500"/>
              </a:lnSpc>
            </a:pPr>
            <a:r>
              <a:rPr lang="en-US" altLang="zh-CN" b="1" dirty="0">
                <a:solidFill>
                  <a:schemeClr val="accent6">
                    <a:lumMod val="25000"/>
                  </a:schemeClr>
                </a:solidFill>
              </a:rPr>
              <a:t>12.</a:t>
            </a:r>
            <a:r>
              <a:rPr lang="zh-CN" altLang="en-US" b="1" dirty="0">
                <a:solidFill>
                  <a:schemeClr val="accent6">
                    <a:lumMod val="25000"/>
                  </a:schemeClr>
                </a:solidFill>
              </a:rPr>
              <a:t>其他建设项目人防结建范围的界定</a:t>
            </a:r>
          </a:p>
        </p:txBody>
      </p:sp>
      <p:sp>
        <p:nvSpPr>
          <p:cNvPr id="15" name="文本框 4"/>
          <p:cNvSpPr txBox="1"/>
          <p:nvPr/>
        </p:nvSpPr>
        <p:spPr>
          <a:xfrm>
            <a:off x="299542" y="186390"/>
            <a:ext cx="7584023" cy="598805"/>
          </a:xfrm>
          <a:prstGeom prst="rect">
            <a:avLst/>
          </a:prstGeom>
          <a:noFill/>
        </p:spPr>
        <p:txBody>
          <a:bodyPr wrap="square" rtlCol="0">
            <a:spAutoFit/>
          </a:bodyPr>
          <a:lstStyle/>
          <a:p>
            <a:pPr lvl="0" defTabSz="685800">
              <a:defRPr/>
            </a:pPr>
            <a:r>
              <a:rPr lang="en-US" altLang="zh-CN" sz="3300" b="1" kern="0" dirty="0">
                <a:solidFill>
                  <a:srgbClr val="1B516D"/>
                </a:solidFill>
                <a:latin typeface="微软雅黑" panose="020B0503020204020204" charset="-122"/>
                <a:ea typeface="微软雅黑" panose="020B0503020204020204" charset="-122"/>
                <a:sym typeface="+mn-ea"/>
              </a:rPr>
              <a:t>                       </a:t>
            </a:r>
            <a:r>
              <a:rPr lang="zh-CN" altLang="en-US" sz="3300" b="1" kern="0" dirty="0" smtClean="0">
                <a:solidFill>
                  <a:srgbClr val="1B516D"/>
                </a:solidFill>
                <a:latin typeface="微软雅黑" panose="020B0503020204020204" charset="-122"/>
                <a:ea typeface="微软雅黑" panose="020B0503020204020204" charset="-122"/>
                <a:sym typeface="+mn-ea"/>
              </a:rPr>
              <a:t>主要内容</a:t>
            </a:r>
            <a:endParaRPr lang="zh-CN" altLang="en-US" sz="3300" b="1" dirty="0">
              <a:solidFill>
                <a:srgbClr val="000000"/>
              </a:solidFill>
              <a:latin typeface="微软雅黑" panose="020B0503020204020204" charset="-122"/>
              <a:ea typeface="Microsoft YaHei UI" panose="020B050302020402020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fontScale="77500" lnSpcReduction="20000"/>
          </a:bodyPr>
          <a:lstStyle/>
          <a:p>
            <a:pPr>
              <a:lnSpc>
                <a:spcPts val="2500"/>
              </a:lnSpc>
            </a:pPr>
            <a:r>
              <a:rPr lang="zh-CN" altLang="en-US" b="1" dirty="0" smtClean="0">
                <a:solidFill>
                  <a:schemeClr val="accent6">
                    <a:lumMod val="25000"/>
                  </a:schemeClr>
                </a:solidFill>
              </a:rPr>
              <a:t>一、结</a:t>
            </a:r>
            <a:r>
              <a:rPr lang="zh-CN" altLang="en-US" b="1" dirty="0">
                <a:solidFill>
                  <a:schemeClr val="accent6">
                    <a:lumMod val="25000"/>
                  </a:schemeClr>
                </a:solidFill>
              </a:rPr>
              <a:t>建人防工程的范围、防护类别、应建面积和抗力级别的</a:t>
            </a:r>
            <a:r>
              <a:rPr lang="zh-CN" altLang="en-US" b="1" dirty="0" smtClean="0">
                <a:solidFill>
                  <a:schemeClr val="accent6">
                    <a:lumMod val="25000"/>
                  </a:schemeClr>
                </a:solidFill>
              </a:rPr>
              <a:t>确定</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3</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3394872"/>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城市规划区内新建（改、扩建）民用建筑结建人防工程防护类别为甲类</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城市</a:t>
            </a:r>
            <a:r>
              <a:rPr lang="zh-CN" altLang="en-US" sz="1800" dirty="0">
                <a:solidFill>
                  <a:srgbClr val="1B516D"/>
                </a:solidFill>
                <a:effectLst/>
                <a:latin typeface="+mj-ea"/>
                <a:sym typeface="+mn-ea"/>
              </a:rPr>
              <a:t>综合体、以及单体建筑面积大于</a:t>
            </a:r>
            <a:r>
              <a:rPr lang="en-US" altLang="zh-CN" sz="1800" dirty="0">
                <a:solidFill>
                  <a:srgbClr val="1B516D"/>
                </a:solidFill>
                <a:effectLst/>
                <a:latin typeface="+mj-ea"/>
                <a:sym typeface="+mn-ea"/>
              </a:rPr>
              <a:t>30000</a:t>
            </a:r>
            <a:r>
              <a:rPr lang="zh-CN" altLang="en-US" sz="1800" dirty="0">
                <a:solidFill>
                  <a:srgbClr val="1B516D"/>
                </a:solidFill>
                <a:effectLst/>
                <a:latin typeface="+mj-ea"/>
                <a:sym typeface="+mn-ea"/>
              </a:rPr>
              <a:t>平方米的公共建筑，按照不低于地上总建筑面积</a:t>
            </a:r>
            <a:r>
              <a:rPr lang="en-US" altLang="zh-CN" sz="1800" dirty="0">
                <a:solidFill>
                  <a:srgbClr val="1B516D"/>
                </a:solidFill>
                <a:effectLst/>
                <a:latin typeface="+mj-ea"/>
                <a:sym typeface="+mn-ea"/>
              </a:rPr>
              <a:t>10 %</a:t>
            </a:r>
            <a:r>
              <a:rPr lang="zh-CN" altLang="en-US" sz="1800" dirty="0">
                <a:solidFill>
                  <a:srgbClr val="1B516D"/>
                </a:solidFill>
                <a:effectLst/>
                <a:latin typeface="+mj-ea"/>
                <a:sym typeface="+mn-ea"/>
              </a:rPr>
              <a:t>的比例结建人防工程</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其他</a:t>
            </a:r>
            <a:r>
              <a:rPr lang="zh-CN" altLang="en-US" sz="1800" dirty="0">
                <a:solidFill>
                  <a:srgbClr val="1B516D"/>
                </a:solidFill>
                <a:effectLst/>
                <a:latin typeface="+mj-ea"/>
                <a:sym typeface="+mn-ea"/>
              </a:rPr>
              <a:t>民用建筑应当按照不低于地上总建筑面积</a:t>
            </a:r>
            <a:r>
              <a:rPr lang="en-US" altLang="zh-CN" sz="1800" dirty="0">
                <a:solidFill>
                  <a:srgbClr val="1B516D"/>
                </a:solidFill>
                <a:effectLst/>
                <a:latin typeface="+mj-ea"/>
                <a:sym typeface="+mn-ea"/>
              </a:rPr>
              <a:t>8%</a:t>
            </a:r>
            <a:r>
              <a:rPr lang="zh-CN" altLang="en-US" sz="1800" dirty="0">
                <a:solidFill>
                  <a:srgbClr val="1B516D"/>
                </a:solidFill>
                <a:effectLst/>
                <a:latin typeface="+mj-ea"/>
                <a:sym typeface="+mn-ea"/>
              </a:rPr>
              <a:t>的比例结建人防工程</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民用建筑</a:t>
            </a:r>
            <a:r>
              <a:rPr lang="zh-CN" altLang="en-US" sz="1800" dirty="0">
                <a:solidFill>
                  <a:srgbClr val="1B516D"/>
                </a:solidFill>
                <a:effectLst/>
                <a:latin typeface="+mj-ea"/>
                <a:sym typeface="+mn-ea"/>
              </a:rPr>
              <a:t>结建的人防工程，防核武器等级不得低于</a:t>
            </a:r>
            <a:r>
              <a:rPr lang="en-US" altLang="zh-CN" sz="1800" dirty="0">
                <a:solidFill>
                  <a:srgbClr val="1B516D"/>
                </a:solidFill>
                <a:effectLst/>
                <a:latin typeface="+mj-ea"/>
                <a:sym typeface="+mn-ea"/>
              </a:rPr>
              <a:t>6</a:t>
            </a:r>
            <a:r>
              <a:rPr lang="zh-CN" altLang="en-US" sz="1800" dirty="0">
                <a:solidFill>
                  <a:srgbClr val="1B516D"/>
                </a:solidFill>
                <a:effectLst/>
                <a:latin typeface="+mj-ea"/>
                <a:sym typeface="+mn-ea"/>
              </a:rPr>
              <a:t>级、防常规武器等级不得低于</a:t>
            </a:r>
            <a:r>
              <a:rPr lang="en-US" altLang="zh-CN" sz="1800" dirty="0">
                <a:solidFill>
                  <a:srgbClr val="1B516D"/>
                </a:solidFill>
                <a:effectLst/>
                <a:latin typeface="+mj-ea"/>
                <a:sym typeface="+mn-ea"/>
              </a:rPr>
              <a:t>6</a:t>
            </a:r>
            <a:r>
              <a:rPr lang="zh-CN" altLang="en-US" sz="1800" dirty="0">
                <a:solidFill>
                  <a:srgbClr val="1B516D"/>
                </a:solidFill>
                <a:effectLst/>
                <a:latin typeface="+mj-ea"/>
                <a:sym typeface="+mn-ea"/>
              </a:rPr>
              <a:t>级</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防空</a:t>
            </a:r>
            <a:r>
              <a:rPr lang="zh-CN" altLang="en-US" sz="1800" dirty="0">
                <a:solidFill>
                  <a:srgbClr val="1B516D"/>
                </a:solidFill>
                <a:effectLst/>
                <a:latin typeface="+mj-ea"/>
                <a:sym typeface="+mn-ea"/>
              </a:rPr>
              <a:t>专业队工程、一等人员掩蔽工程、医疗救护工程等工程需满足设计规范的抗力级别要求。</a:t>
            </a:r>
            <a:endParaRPr lang="en-US" altLang="ko-KR" sz="1050" dirty="0">
              <a:solidFill>
                <a:srgbClr val="000000">
                  <a:lumMod val="85000"/>
                  <a:lumOff val="15000"/>
                </a:srgbClr>
              </a:solidFill>
              <a:effectLst/>
              <a:latin typeface="Calibri" panose="020F0502020204030204" pitchFamily="34" charset="0"/>
              <a:ea typeface="Malgun Gothic" panose="020B0503020000020004" pitchFamily="34" charset="-127"/>
            </a:endParaRPr>
          </a:p>
        </p:txBody>
      </p:sp>
    </p:spTree>
    <p:extLst>
      <p:ext uri="{BB962C8B-B14F-4D97-AF65-F5344CB8AC3E}">
        <p14:creationId xmlns:p14="http://schemas.microsoft.com/office/powerpoint/2010/main" val="11588836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smtClean="0">
                <a:solidFill>
                  <a:schemeClr val="accent6">
                    <a:lumMod val="25000"/>
                  </a:schemeClr>
                </a:solidFill>
              </a:rPr>
              <a:t>二、人防工程战时功能的确定</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4</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3394872"/>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城市居住区人防工程建设应按照</a:t>
            </a:r>
            <a:r>
              <a:rPr lang="en-US" altLang="zh-CN" sz="1800" dirty="0">
                <a:solidFill>
                  <a:srgbClr val="1B516D"/>
                </a:solidFill>
                <a:effectLst/>
                <a:latin typeface="+mj-ea"/>
                <a:sym typeface="+mn-ea"/>
              </a:rPr>
              <a:t>《</a:t>
            </a:r>
            <a:r>
              <a:rPr lang="zh-CN" altLang="en-US" sz="1800" dirty="0">
                <a:solidFill>
                  <a:srgbClr val="1B516D"/>
                </a:solidFill>
                <a:effectLst/>
                <a:latin typeface="+mj-ea"/>
                <a:sym typeface="+mn-ea"/>
              </a:rPr>
              <a:t>城市居住区人民防空工程规划规范</a:t>
            </a:r>
            <a:r>
              <a:rPr lang="en-US" altLang="zh-CN" sz="1800" dirty="0">
                <a:solidFill>
                  <a:srgbClr val="1B516D"/>
                </a:solidFill>
                <a:effectLst/>
                <a:latin typeface="+mj-ea"/>
                <a:sym typeface="+mn-ea"/>
              </a:rPr>
              <a:t>》</a:t>
            </a:r>
            <a:r>
              <a:rPr lang="zh-CN" altLang="en-US" sz="1800" dirty="0">
                <a:solidFill>
                  <a:srgbClr val="1B516D"/>
                </a:solidFill>
                <a:effectLst/>
                <a:latin typeface="+mj-ea"/>
                <a:sym typeface="+mn-ea"/>
              </a:rPr>
              <a:t>（</a:t>
            </a:r>
            <a:r>
              <a:rPr lang="en-US" altLang="zh-CN" sz="1800" dirty="0">
                <a:solidFill>
                  <a:srgbClr val="1B516D"/>
                </a:solidFill>
                <a:effectLst/>
                <a:latin typeface="+mj-ea"/>
                <a:sym typeface="+mn-ea"/>
              </a:rPr>
              <a:t>GB50808-2013</a:t>
            </a:r>
            <a:r>
              <a:rPr lang="zh-CN" altLang="en-US" sz="1800" dirty="0">
                <a:solidFill>
                  <a:srgbClr val="1B516D"/>
                </a:solidFill>
                <a:effectLst/>
                <a:latin typeface="+mj-ea"/>
                <a:sym typeface="+mn-ea"/>
              </a:rPr>
              <a:t>）要求，配建各类人防工程并做好连通设计。</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二十层及以上高层建筑人防工程的战时使用功能必须首先满足本建筑常驻人员的掩蔽，然后考虑其他使用要求；非住宅建筑宜按一等人员掩蔽工程设计；</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承担防空专业队专用工程修建责任的单位，所建非住宅建筑的人防工程应首先考虑建设防空专业队工程，应建面积小于</a:t>
            </a:r>
            <a:r>
              <a:rPr lang="en-US" altLang="zh-CN" sz="1800" dirty="0">
                <a:solidFill>
                  <a:srgbClr val="1B516D"/>
                </a:solidFill>
                <a:effectLst/>
                <a:latin typeface="+mj-ea"/>
                <a:sym typeface="+mn-ea"/>
              </a:rPr>
              <a:t>2000</a:t>
            </a:r>
            <a:r>
              <a:rPr lang="zh-CN" altLang="en-US" sz="1800" dirty="0">
                <a:solidFill>
                  <a:srgbClr val="1B516D"/>
                </a:solidFill>
                <a:effectLst/>
                <a:latin typeface="+mj-ea"/>
                <a:sym typeface="+mn-ea"/>
              </a:rPr>
              <a:t>平方米时，可设计一个队员掩蔽部或者一等人员掩蔽部。</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新建医疗建设项目，应配建医疗救护工程</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p:txBody>
      </p:sp>
    </p:spTree>
    <p:extLst>
      <p:ext uri="{BB962C8B-B14F-4D97-AF65-F5344CB8AC3E}">
        <p14:creationId xmlns:p14="http://schemas.microsoft.com/office/powerpoint/2010/main" val="27512646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smtClean="0">
                <a:solidFill>
                  <a:schemeClr val="accent6">
                    <a:lumMod val="25000"/>
                  </a:schemeClr>
                </a:solidFill>
              </a:rPr>
              <a:t>三、人防</a:t>
            </a:r>
            <a:r>
              <a:rPr lang="zh-CN" altLang="en-US" b="1" dirty="0">
                <a:solidFill>
                  <a:schemeClr val="accent6">
                    <a:lumMod val="25000"/>
                  </a:schemeClr>
                </a:solidFill>
              </a:rPr>
              <a:t>工程设计方案审查</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5</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2563876"/>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结建人防工程建设单位，在编制建设工程设计方案同时编制人防工程设计方案（规划建设用地在</a:t>
            </a:r>
            <a:r>
              <a:rPr lang="en-US" altLang="zh-CN" sz="1800" dirty="0">
                <a:solidFill>
                  <a:srgbClr val="1B516D"/>
                </a:solidFill>
                <a:effectLst/>
                <a:latin typeface="+mj-ea"/>
                <a:sym typeface="+mn-ea"/>
              </a:rPr>
              <a:t>5</a:t>
            </a:r>
            <a:r>
              <a:rPr lang="zh-CN" altLang="en-US" sz="1800" dirty="0">
                <a:solidFill>
                  <a:srgbClr val="1B516D"/>
                </a:solidFill>
                <a:effectLst/>
                <a:latin typeface="+mj-ea"/>
                <a:sym typeface="+mn-ea"/>
              </a:rPr>
              <a:t>公顷以上的建设项目同时设计人防工程总平面图）</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en-US" altLang="zh-CN" sz="1800" dirty="0" smtClean="0">
                <a:solidFill>
                  <a:srgbClr val="1B516D"/>
                </a:solidFill>
                <a:effectLst/>
                <a:latin typeface="+mj-ea"/>
                <a:sym typeface="+mn-ea"/>
              </a:rPr>
              <a:t>10</a:t>
            </a:r>
            <a:r>
              <a:rPr lang="zh-CN" altLang="en-US" sz="1800" dirty="0">
                <a:solidFill>
                  <a:srgbClr val="1B516D"/>
                </a:solidFill>
                <a:effectLst/>
                <a:latin typeface="+mj-ea"/>
                <a:sym typeface="+mn-ea"/>
              </a:rPr>
              <a:t>（含）公顷以上的建设项目编制人防工程修建性详细规划的</a:t>
            </a:r>
            <a:r>
              <a:rPr lang="en-US" altLang="zh-CN" sz="1800" dirty="0">
                <a:solidFill>
                  <a:srgbClr val="1B516D"/>
                </a:solidFill>
                <a:effectLst/>
                <a:latin typeface="+mj-ea"/>
                <a:sym typeface="+mn-ea"/>
              </a:rPr>
              <a:t>,</a:t>
            </a:r>
            <a:r>
              <a:rPr lang="zh-CN" altLang="en-US" sz="1800" dirty="0">
                <a:solidFill>
                  <a:srgbClr val="1B516D"/>
                </a:solidFill>
                <a:effectLst/>
                <a:latin typeface="+mj-ea"/>
                <a:sym typeface="+mn-ea"/>
              </a:rPr>
              <a:t>经过专家评审后报人防主管部门备案</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人防</a:t>
            </a:r>
            <a:r>
              <a:rPr lang="zh-CN" altLang="en-US" sz="1800" dirty="0">
                <a:solidFill>
                  <a:srgbClr val="1B516D"/>
                </a:solidFill>
                <a:effectLst/>
                <a:latin typeface="+mj-ea"/>
                <a:sym typeface="+mn-ea"/>
              </a:rPr>
              <a:t>主管部门对人防工程设计方案出具的审查意见，作为建设项目结建人防工程设计的依据</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p:txBody>
      </p:sp>
    </p:spTree>
    <p:extLst>
      <p:ext uri="{BB962C8B-B14F-4D97-AF65-F5344CB8AC3E}">
        <p14:creationId xmlns:p14="http://schemas.microsoft.com/office/powerpoint/2010/main" val="32278014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smtClean="0">
                <a:solidFill>
                  <a:schemeClr val="accent6">
                    <a:lumMod val="25000"/>
                  </a:schemeClr>
                </a:solidFill>
              </a:rPr>
              <a:t>四、人防</a:t>
            </a:r>
            <a:r>
              <a:rPr lang="zh-CN" altLang="en-US" b="1" dirty="0">
                <a:solidFill>
                  <a:schemeClr val="accent6">
                    <a:lumMod val="25000"/>
                  </a:schemeClr>
                </a:solidFill>
              </a:rPr>
              <a:t>工程施工图设计、审查</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6</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1732879"/>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建设单位应当按照建设工程规划许可和人防工程设计方案审查意见组织施工图设计，人防工程设计单位必须具备乙级以上人防设计资质</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人防</a:t>
            </a:r>
            <a:r>
              <a:rPr lang="zh-CN" altLang="en-US" sz="1800" dirty="0">
                <a:solidFill>
                  <a:srgbClr val="1B516D"/>
                </a:solidFill>
                <a:effectLst/>
                <a:latin typeface="+mj-ea"/>
                <a:sym typeface="+mn-ea"/>
              </a:rPr>
              <a:t>工程施工图应由人防工程专业审查中介机构进行技术</a:t>
            </a:r>
            <a:r>
              <a:rPr lang="zh-CN" altLang="en-US" sz="1800" dirty="0" smtClean="0">
                <a:solidFill>
                  <a:srgbClr val="1B516D"/>
                </a:solidFill>
                <a:effectLst/>
                <a:latin typeface="+mj-ea"/>
                <a:sym typeface="+mn-ea"/>
              </a:rPr>
              <a:t>审查；</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人防</a:t>
            </a:r>
            <a:r>
              <a:rPr lang="zh-CN" altLang="en-US" sz="1800" dirty="0">
                <a:solidFill>
                  <a:srgbClr val="1B516D"/>
                </a:solidFill>
                <a:effectLst/>
                <a:latin typeface="+mj-ea"/>
                <a:sym typeface="+mn-ea"/>
              </a:rPr>
              <a:t>主管部门根据审查结果和有关规定进行</a:t>
            </a:r>
            <a:r>
              <a:rPr lang="zh-CN" altLang="en-US" sz="1800" dirty="0" smtClean="0">
                <a:solidFill>
                  <a:srgbClr val="1B516D"/>
                </a:solidFill>
                <a:effectLst/>
                <a:latin typeface="+mj-ea"/>
                <a:sym typeface="+mn-ea"/>
              </a:rPr>
              <a:t>审批。</a:t>
            </a:r>
            <a:endParaRPr lang="en-US" altLang="zh-CN" sz="1800" dirty="0" smtClean="0">
              <a:solidFill>
                <a:srgbClr val="1B516D"/>
              </a:solidFill>
              <a:effectLst/>
              <a:latin typeface="+mj-ea"/>
              <a:sym typeface="+mn-ea"/>
            </a:endParaRPr>
          </a:p>
        </p:txBody>
      </p:sp>
    </p:spTree>
    <p:extLst>
      <p:ext uri="{BB962C8B-B14F-4D97-AF65-F5344CB8AC3E}">
        <p14:creationId xmlns:p14="http://schemas.microsoft.com/office/powerpoint/2010/main" val="7919984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五、人防工程施工图设计变更</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7</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1667926"/>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人防工程施工图设计经人防主管部门审批后，建设单位及设计单位不得擅自变更</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如</a:t>
            </a:r>
            <a:r>
              <a:rPr lang="zh-CN" altLang="en-US" sz="1800" dirty="0">
                <a:solidFill>
                  <a:srgbClr val="1B516D"/>
                </a:solidFill>
                <a:effectLst/>
                <a:latin typeface="+mj-ea"/>
                <a:sym typeface="+mn-ea"/>
              </a:rPr>
              <a:t>有特殊情况确需变更设计的，应向原审批人防主管部门提出申请，按程序审批</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p:txBody>
      </p:sp>
    </p:spTree>
    <p:extLst>
      <p:ext uri="{BB962C8B-B14F-4D97-AF65-F5344CB8AC3E}">
        <p14:creationId xmlns:p14="http://schemas.microsoft.com/office/powerpoint/2010/main" val="32719053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六、人防工程竣工备案管理</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8</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2914421"/>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（一）结建人防工程应当与地表工程一并进行规划核实和竣工验收。</a:t>
            </a: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a:t>
            </a:r>
            <a:r>
              <a:rPr lang="zh-CN" altLang="en-US" sz="1800" dirty="0">
                <a:solidFill>
                  <a:srgbClr val="1B516D"/>
                </a:solidFill>
                <a:effectLst/>
                <a:latin typeface="+mj-ea"/>
                <a:sym typeface="+mn-ea"/>
              </a:rPr>
              <a:t>二）结建人防工程的建设项目，建设单位须提供预验收建设项目规划核实测量成果（含人防工程测量成果）。人防主管部门应当依据建设项目规划核实测量成果重新核算实建人防工程面积，实建人防工程面积低于应建人防工程面积的，建设单位应当补缴人防工程易地建设费。</a:t>
            </a: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a:t>
            </a:r>
            <a:r>
              <a:rPr lang="zh-CN" altLang="en-US" sz="1800" dirty="0">
                <a:solidFill>
                  <a:srgbClr val="1B516D"/>
                </a:solidFill>
                <a:effectLst/>
                <a:latin typeface="+mj-ea"/>
                <a:sym typeface="+mn-ea"/>
              </a:rPr>
              <a:t>三）易地建设人防工程项目，若规划核实测绘面积超出原审批建筑面积，超面积部分需补缴人防工程易地建设费。</a:t>
            </a:r>
          </a:p>
        </p:txBody>
      </p:sp>
    </p:spTree>
    <p:extLst>
      <p:ext uri="{BB962C8B-B14F-4D97-AF65-F5344CB8AC3E}">
        <p14:creationId xmlns:p14="http://schemas.microsoft.com/office/powerpoint/2010/main" val="21990987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a:lnSpc>
                <a:spcPts val="2500"/>
              </a:lnSpc>
            </a:pPr>
            <a:r>
              <a:rPr lang="zh-CN" altLang="en-US" b="1" dirty="0">
                <a:solidFill>
                  <a:schemeClr val="accent6">
                    <a:lumMod val="25000"/>
                  </a:schemeClr>
                </a:solidFill>
              </a:rPr>
              <a:t>七、人防工程的鼓励政策</a:t>
            </a:r>
            <a:endParaRPr lang="zh-CN" altLang="en-US" b="1" dirty="0">
              <a:solidFill>
                <a:schemeClr val="accent6">
                  <a:lumMod val="25000"/>
                </a:schemeClr>
              </a:solidFill>
            </a:endParaRPr>
          </a:p>
        </p:txBody>
      </p:sp>
      <p:sp>
        <p:nvSpPr>
          <p:cNvPr id="14" name="Slide Number Placeholder 13"/>
          <p:cNvSpPr>
            <a:spLocks noGrp="1"/>
          </p:cNvSpPr>
          <p:nvPr>
            <p:ph type="sldNum" sz="quarter" idx="12"/>
          </p:nvPr>
        </p:nvSpPr>
        <p:spPr/>
        <p:txBody>
          <a:bodyPr/>
          <a:lstStyle/>
          <a:p>
            <a:pPr defTabSz="685800"/>
            <a:fld id="{C33509E8-EDB3-4BFB-9C63-B01D176D4351}" type="slidenum">
              <a:rPr lang="ko-KR" altLang="en-US">
                <a:solidFill>
                  <a:srgbClr val="000000">
                    <a:lumMod val="85000"/>
                    <a:lumOff val="15000"/>
                  </a:srgbClr>
                </a:solidFill>
                <a:latin typeface="微软雅黑" panose="020B0503020204020204" charset="-122"/>
              </a:rPr>
              <a:t>9</a:t>
            </a:fld>
            <a:endParaRPr lang="ko-KR" altLang="en-US">
              <a:solidFill>
                <a:srgbClr val="000000">
                  <a:lumMod val="85000"/>
                  <a:lumOff val="15000"/>
                </a:srgbClr>
              </a:solidFill>
              <a:latin typeface="微软雅黑" panose="020B0503020204020204" charset="-122"/>
            </a:endParaRPr>
          </a:p>
        </p:txBody>
      </p:sp>
      <p:sp>
        <p:nvSpPr>
          <p:cNvPr id="6" name="Rectangle 3"/>
          <p:cNvSpPr txBox="1">
            <a:spLocks noChangeArrowheads="1"/>
          </p:cNvSpPr>
          <p:nvPr/>
        </p:nvSpPr>
        <p:spPr bwMode="auto">
          <a:xfrm>
            <a:off x="337820" y="972185"/>
            <a:ext cx="8411210" cy="2498923"/>
          </a:xfrm>
          <a:prstGeom prst="rect">
            <a:avLst/>
          </a:prstGeom>
          <a:noFill/>
        </p:spPr>
        <p:txBody>
          <a:bodyPr wrap="square" lIns="67500" tIns="35100" rIns="67500" bIns="3510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修建人防工程根据相关规划和标准，鼓励配套建设医疗救护工程、核生化检测工程和防空专业队工程。</a:t>
            </a:r>
          </a:p>
          <a:p>
            <a:pPr marL="285750" indent="-285750" algn="l">
              <a:lnSpc>
                <a:spcPct val="150000"/>
              </a:lnSpc>
              <a:buFont typeface="Wingdings" panose="05000000000000000000" pitchFamily="2" charset="2"/>
              <a:buChar char="Ø"/>
            </a:pPr>
            <a:r>
              <a:rPr lang="zh-CN" altLang="en-US" sz="1800" dirty="0">
                <a:solidFill>
                  <a:srgbClr val="1B516D"/>
                </a:solidFill>
                <a:effectLst/>
                <a:latin typeface="+mj-ea"/>
                <a:sym typeface="+mn-ea"/>
              </a:rPr>
              <a:t>建设单位按照前款规定修建医疗救护工程或者核生化检测工程的，按照该工程的建筑面积乘以</a:t>
            </a:r>
            <a:r>
              <a:rPr lang="en-US" altLang="zh-CN" sz="1800" dirty="0">
                <a:solidFill>
                  <a:srgbClr val="1B516D"/>
                </a:solidFill>
                <a:effectLst/>
                <a:latin typeface="+mj-ea"/>
                <a:sym typeface="+mn-ea"/>
              </a:rPr>
              <a:t>2</a:t>
            </a:r>
            <a:r>
              <a:rPr lang="zh-CN" altLang="en-US" sz="1800" dirty="0">
                <a:solidFill>
                  <a:srgbClr val="1B516D"/>
                </a:solidFill>
                <a:effectLst/>
                <a:latin typeface="+mj-ea"/>
                <a:sym typeface="+mn-ea"/>
              </a:rPr>
              <a:t>，计入项目应建人防工程建筑总面积</a:t>
            </a:r>
            <a:r>
              <a:rPr lang="zh-CN" altLang="en-US" sz="1800" dirty="0" smtClean="0">
                <a:solidFill>
                  <a:srgbClr val="1B516D"/>
                </a:solidFill>
                <a:effectLst/>
                <a:latin typeface="+mj-ea"/>
                <a:sym typeface="+mn-ea"/>
              </a:rPr>
              <a:t>；</a:t>
            </a:r>
            <a:endParaRPr lang="en-US" altLang="zh-CN" sz="1800" dirty="0" smtClean="0">
              <a:solidFill>
                <a:srgbClr val="1B516D"/>
              </a:solidFill>
              <a:effectLst/>
              <a:latin typeface="+mj-ea"/>
              <a:sym typeface="+mn-ea"/>
            </a:endParaRPr>
          </a:p>
          <a:p>
            <a:pPr marL="285750" indent="-285750" algn="l">
              <a:lnSpc>
                <a:spcPct val="150000"/>
              </a:lnSpc>
              <a:buFont typeface="Wingdings" panose="05000000000000000000" pitchFamily="2" charset="2"/>
              <a:buChar char="Ø"/>
            </a:pPr>
            <a:r>
              <a:rPr lang="zh-CN" altLang="en-US" sz="1800" dirty="0" smtClean="0">
                <a:solidFill>
                  <a:srgbClr val="1B516D"/>
                </a:solidFill>
                <a:effectLst/>
                <a:latin typeface="+mj-ea"/>
                <a:sym typeface="+mn-ea"/>
              </a:rPr>
              <a:t>修建</a:t>
            </a:r>
            <a:r>
              <a:rPr lang="zh-CN" altLang="en-US" sz="1800" dirty="0">
                <a:solidFill>
                  <a:srgbClr val="1B516D"/>
                </a:solidFill>
                <a:effectLst/>
                <a:latin typeface="+mj-ea"/>
                <a:sym typeface="+mn-ea"/>
              </a:rPr>
              <a:t>防空专业队工程的，按照该工程的建筑面积乘以</a:t>
            </a:r>
            <a:r>
              <a:rPr lang="en-US" altLang="zh-CN" sz="1800" dirty="0">
                <a:solidFill>
                  <a:srgbClr val="1B516D"/>
                </a:solidFill>
                <a:effectLst/>
                <a:latin typeface="+mj-ea"/>
                <a:sym typeface="+mn-ea"/>
              </a:rPr>
              <a:t>1.5</a:t>
            </a:r>
            <a:r>
              <a:rPr lang="zh-CN" altLang="en-US" sz="1800" dirty="0">
                <a:solidFill>
                  <a:srgbClr val="1B516D"/>
                </a:solidFill>
                <a:effectLst/>
                <a:latin typeface="+mj-ea"/>
                <a:sym typeface="+mn-ea"/>
              </a:rPr>
              <a:t>，计入项目应建人防工程建筑总面积。</a:t>
            </a:r>
          </a:p>
        </p:txBody>
      </p:sp>
    </p:spTree>
    <p:extLst>
      <p:ext uri="{BB962C8B-B14F-4D97-AF65-F5344CB8AC3E}">
        <p14:creationId xmlns:p14="http://schemas.microsoft.com/office/powerpoint/2010/main" val="17846683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jgyZWNkYzkxYmNhNzVlNThkNDVkNGQzN2YxNzZkOTEifQ=="/>
</p:tagLst>
</file>

<file path=ppt/theme/theme1.xml><?xml version="1.0" encoding="utf-8"?>
<a:theme xmlns:a="http://schemas.openxmlformats.org/drawingml/2006/main" name="Office 主题">
  <a:themeElements>
    <a:clrScheme name="046">
      <a:dk1>
        <a:srgbClr val="000000"/>
      </a:dk1>
      <a:lt1>
        <a:srgbClr val="FFFFFF"/>
      </a:lt1>
      <a:dk2>
        <a:srgbClr val="5E5E5E"/>
      </a:dk2>
      <a:lt2>
        <a:srgbClr val="DDDDDD"/>
      </a:lt2>
      <a:accent1>
        <a:srgbClr val="0063BE"/>
      </a:accent1>
      <a:accent2>
        <a:srgbClr val="0178D9"/>
      </a:accent2>
      <a:accent3>
        <a:srgbClr val="3688F7"/>
      </a:accent3>
      <a:accent4>
        <a:srgbClr val="47A1FE"/>
      </a:accent4>
      <a:accent5>
        <a:srgbClr val="6EB8FF"/>
      </a:accent5>
      <a:accent6>
        <a:srgbClr val="9FD2FF"/>
      </a:accent6>
      <a:hlink>
        <a:srgbClr val="F59E00"/>
      </a:hlink>
      <a:folHlink>
        <a:srgbClr val="B2B2B2"/>
      </a:folHlink>
    </a:clrScheme>
    <a:fontScheme name="微软雅黑">
      <a:majorFont>
        <a:latin typeface="微软雅黑"/>
        <a:ea typeface="Microsoft YaHei UI"/>
        <a:cs typeface=""/>
      </a:majorFont>
      <a:minorFont>
        <a:latin typeface="微软雅黑"/>
        <a:ea typeface="Microsoft YaHei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1463</Words>
  <Application>Microsoft Office PowerPoint</Application>
  <PresentationFormat>全屏显示(16:9)</PresentationFormat>
  <Paragraphs>90</Paragraphs>
  <Slides>14</Slides>
  <Notes>13</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佰辰演示 https://zzbchen.taobao.com</dc:title>
  <dc:creator>佰辰演示 https://zzbchen.taobao.com</dc:creator>
  <cp:lastModifiedBy>rfbshp</cp:lastModifiedBy>
  <cp:revision>6</cp:revision>
  <dcterms:created xsi:type="dcterms:W3CDTF">2022-08-11T03:00:45Z</dcterms:created>
  <dcterms:modified xsi:type="dcterms:W3CDTF">2023-03-20T06:12:41Z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2052-11.1.0.12302</vt:lpwstr>
  </property>
  <property fmtid="{D5CDD505-2E9C-101B-9397-08002B2CF9AE}" pid="3" name="ICV">
    <vt:lpwstr>C3C189F0778D4F819DEA11EB5C0FBE4B</vt:lpwstr>
  </property>
</Properties>
</file>